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7" r:id="rId5"/>
    <p:sldId id="298" r:id="rId6"/>
    <p:sldId id="299" r:id="rId7"/>
    <p:sldId id="258" r:id="rId8"/>
    <p:sldId id="260" r:id="rId9"/>
    <p:sldId id="300" r:id="rId10"/>
    <p:sldId id="264" r:id="rId11"/>
    <p:sldId id="266" r:id="rId12"/>
    <p:sldId id="265" r:id="rId13"/>
    <p:sldId id="268" r:id="rId14"/>
    <p:sldId id="262" r:id="rId15"/>
    <p:sldId id="263" r:id="rId16"/>
    <p:sldId id="269" r:id="rId17"/>
    <p:sldId id="270" r:id="rId18"/>
    <p:sldId id="271" r:id="rId19"/>
    <p:sldId id="272" r:id="rId20"/>
    <p:sldId id="288" r:id="rId21"/>
    <p:sldId id="284" r:id="rId22"/>
    <p:sldId id="289" r:id="rId23"/>
    <p:sldId id="290" r:id="rId24"/>
    <p:sldId id="291" r:id="rId25"/>
    <p:sldId id="292" r:id="rId26"/>
    <p:sldId id="293" r:id="rId27"/>
    <p:sldId id="294" r:id="rId28"/>
    <p:sldId id="29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12" d="100"/>
          <a:sy n="112" d="100"/>
        </p:scale>
        <p:origin x="-150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b="1" dirty="0" smtClean="0"/>
              <a:t>Analysis of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ABDE40-6023-46AB-88F0-BB2608D2900A}" type="datetimeFigureOut">
              <a:rPr lang="en-US" smtClean="0"/>
              <a:pPr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Unless otherwise stated, images are taken from Introduction to Algorithms, 3</a:t>
            </a:r>
            <a:r>
              <a:rPr lang="en-US" baseline="30000" dirty="0" smtClean="0"/>
              <a:t>rd</a:t>
            </a:r>
            <a:r>
              <a:rPr lang="en-US" dirty="0" smtClean="0"/>
              <a:t>, by </a:t>
            </a:r>
            <a:r>
              <a:rPr lang="en-US" dirty="0" err="1" smtClean="0"/>
              <a:t>Cormen</a:t>
            </a:r>
            <a:r>
              <a:rPr lang="en-US" dirty="0" smtClean="0"/>
              <a:t>, </a:t>
            </a:r>
            <a:r>
              <a:rPr lang="en-US" dirty="0" err="1" smtClean="0"/>
              <a:t>Leiserson</a:t>
            </a:r>
            <a:r>
              <a:rPr lang="en-US" dirty="0" smtClean="0"/>
              <a:t>, </a:t>
            </a:r>
            <a:r>
              <a:rPr lang="en-US" dirty="0" err="1" smtClean="0"/>
              <a:t>Rivest</a:t>
            </a:r>
            <a:r>
              <a:rPr lang="en-US" dirty="0" smtClean="0"/>
              <a:t>, &amp; Stein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3327BF-9260-49AE-BE3B-B3A385A275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4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b="1" dirty="0" smtClean="0"/>
              <a:t>Analysis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Unless otherwise stated, images are taken from Introduction to Algorithms, 3</a:t>
            </a:r>
            <a:r>
              <a:rPr lang="en-US" baseline="30000" dirty="0" smtClean="0"/>
              <a:t>rd</a:t>
            </a:r>
            <a:r>
              <a:rPr lang="en-US" dirty="0" smtClean="0"/>
              <a:t>, by </a:t>
            </a:r>
            <a:r>
              <a:rPr lang="en-US" dirty="0" err="1" smtClean="0"/>
              <a:t>Cormen</a:t>
            </a:r>
            <a:r>
              <a:rPr lang="en-US" dirty="0" smtClean="0"/>
              <a:t>, </a:t>
            </a:r>
            <a:r>
              <a:rPr lang="en-US" dirty="0" err="1" smtClean="0"/>
              <a:t>Leiserson</a:t>
            </a:r>
            <a:r>
              <a:rPr lang="en-US" dirty="0" smtClean="0"/>
              <a:t>, </a:t>
            </a:r>
            <a:r>
              <a:rPr lang="en-US" dirty="0" err="1" smtClean="0"/>
              <a:t>Rivest</a:t>
            </a:r>
            <a:r>
              <a:rPr lang="en-US" dirty="0" smtClean="0"/>
              <a:t>, &amp; Stein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6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1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b="1" dirty="0" smtClean="0"/>
              <a:t>Analysis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Unless otherwise stated, images are taken from Introduction to Algorithms, 3</a:t>
            </a:r>
            <a:r>
              <a:rPr lang="en-US" baseline="30000" dirty="0" smtClean="0"/>
              <a:t>rd</a:t>
            </a:r>
            <a:r>
              <a:rPr lang="en-US" dirty="0" smtClean="0"/>
              <a:t>, by </a:t>
            </a:r>
            <a:r>
              <a:rPr lang="en-US" dirty="0" err="1" smtClean="0"/>
              <a:t>Cormen</a:t>
            </a:r>
            <a:r>
              <a:rPr lang="en-US" dirty="0" smtClean="0"/>
              <a:t>, </a:t>
            </a:r>
            <a:r>
              <a:rPr lang="en-US" dirty="0" err="1" smtClean="0"/>
              <a:t>Leiserson</a:t>
            </a:r>
            <a:r>
              <a:rPr lang="en-US" dirty="0" smtClean="0"/>
              <a:t>, </a:t>
            </a:r>
            <a:r>
              <a:rPr lang="en-US" dirty="0" err="1" smtClean="0"/>
              <a:t>Rivest</a:t>
            </a:r>
            <a:r>
              <a:rPr lang="en-US" dirty="0" smtClean="0"/>
              <a:t>, &amp; Stein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7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1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BDE40-6023-46AB-88F0-BB2608D2900A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7BF-9260-49AE-BE3B-B3A385A27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2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smtClean="0"/>
              <a:t>Analysis of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3ABDE40-6023-46AB-88F0-BB2608D2900A}" type="datetimeFigureOut">
              <a:rPr lang="en-US" smtClean="0"/>
              <a:pPr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Unless otherwise stated, images are taken from Introduction to Algorithms, 3</a:t>
            </a:r>
            <a:r>
              <a:rPr lang="en-US" baseline="30000" dirty="0" smtClean="0"/>
              <a:t>rd</a:t>
            </a:r>
            <a:r>
              <a:rPr lang="en-US" dirty="0" smtClean="0"/>
              <a:t>, by </a:t>
            </a:r>
            <a:r>
              <a:rPr lang="en-US" dirty="0" err="1" smtClean="0"/>
              <a:t>Cormen</a:t>
            </a:r>
            <a:r>
              <a:rPr lang="en-US" dirty="0" smtClean="0"/>
              <a:t>, </a:t>
            </a:r>
            <a:r>
              <a:rPr lang="en-US" dirty="0" err="1" smtClean="0"/>
              <a:t>Leiserson</a:t>
            </a:r>
            <a:r>
              <a:rPr lang="en-US" dirty="0" smtClean="0"/>
              <a:t>, </a:t>
            </a:r>
            <a:r>
              <a:rPr lang="en-US" dirty="0" err="1" smtClean="0"/>
              <a:t>Rivest</a:t>
            </a:r>
            <a:r>
              <a:rPr lang="en-US" dirty="0" smtClean="0"/>
              <a:t>, &amp; Stein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33327BF-9260-49AE-BE3B-B3A385A275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da3d.org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Jeffrey W. Holcomb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1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Introduction to Algorithms:</a:t>
            </a:r>
          </a:p>
          <a:p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3053645"/>
            <a:ext cx="4495800" cy="1753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An algorithm is a step by step methodology for accomplishing a goal.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5816898" y="1812695"/>
            <a:ext cx="2697182" cy="3669935"/>
            <a:chOff x="5410433" y="1761257"/>
            <a:chExt cx="3027680" cy="4580255"/>
          </a:xfrm>
        </p:grpSpPr>
        <p:sp>
          <p:nvSpPr>
            <p:cNvPr id="51" name="Rectangle 50"/>
            <p:cNvSpPr/>
            <p:nvPr/>
          </p:nvSpPr>
          <p:spPr>
            <a:xfrm>
              <a:off x="5410433" y="2324502"/>
              <a:ext cx="2151380" cy="518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COMPUTE MINIMAL REPRESENTATION</a:t>
              </a:r>
              <a:endParaRPr lang="en-US" sz="85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82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39008" y="3851677"/>
              <a:ext cx="2151380" cy="360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COMPUTE DEVIATION</a:t>
              </a:r>
              <a:endParaRPr lang="en-US" sz="85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86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6515333" y="4212357"/>
              <a:ext cx="4445" cy="2959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Flowchart: Decision 53"/>
            <p:cNvSpPr/>
            <p:nvPr/>
          </p:nvSpPr>
          <p:spPr>
            <a:xfrm>
              <a:off x="5577438" y="4508267"/>
              <a:ext cx="1884045" cy="10922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Calibri"/>
                </a:rPr>
                <a:t>IF DEVIATION LOW</a:t>
              </a:r>
              <a:endParaRPr lang="en-US" sz="850">
                <a:effectLst/>
                <a:latin typeface="Times New Roman"/>
                <a:ea typeface="Calibri"/>
              </a:endParaRPr>
            </a:p>
            <a:p>
              <a:pPr marL="0" marR="0" indent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Calibri"/>
                </a:rPr>
                <a:t>88</a:t>
              </a:r>
              <a:endParaRPr lang="en-US" sz="85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69868" y="5949082"/>
              <a:ext cx="1102995" cy="39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RETUN TRUE</a:t>
              </a:r>
              <a:endParaRPr lang="en-US" sz="85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90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055083" y="5432827"/>
              <a:ext cx="1102995" cy="391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RETUN FALSE</a:t>
              </a:r>
              <a:endParaRPr lang="en-US" sz="85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92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57" name="Elbow Connector 56"/>
            <p:cNvCxnSpPr/>
            <p:nvPr/>
          </p:nvCxnSpPr>
          <p:spPr>
            <a:xfrm>
              <a:off x="7461483" y="5054367"/>
              <a:ext cx="144780" cy="37782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19778" y="5601102"/>
              <a:ext cx="1905" cy="3479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 Box 103"/>
            <p:cNvSpPr txBox="1"/>
            <p:nvPr/>
          </p:nvSpPr>
          <p:spPr>
            <a:xfrm>
              <a:off x="6167353" y="5571892"/>
              <a:ext cx="403860" cy="28829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Calibri"/>
                </a:rPr>
                <a:t>true</a:t>
              </a:r>
              <a:endParaRPr lang="en-US" sz="85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60" name="Text Box 103"/>
            <p:cNvSpPr txBox="1"/>
            <p:nvPr/>
          </p:nvSpPr>
          <p:spPr>
            <a:xfrm>
              <a:off x="7562448" y="5072147"/>
              <a:ext cx="518795" cy="28765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/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false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410433" y="1761257"/>
              <a:ext cx="2151380" cy="370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OBTAIN OBJECT DATA</a:t>
              </a:r>
              <a:endParaRPr lang="en-US" sz="85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80</a:t>
              </a:r>
              <a:endParaRPr lang="en-US" sz="85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287368" y="3050942"/>
              <a:ext cx="2150745" cy="518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1187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50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DERIVE MINIMAL REPRESENTATION</a:t>
              </a:r>
              <a:endParaRPr lang="en-US" sz="850" dirty="0">
                <a:effectLst/>
                <a:latin typeface="Times New Roman"/>
                <a:ea typeface="Times New Roman"/>
              </a:endParaRPr>
            </a:p>
            <a:p>
              <a:pPr marL="0" marR="0" indent="118745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50" u="sng" dirty="0">
                  <a:solidFill>
                    <a:srgbClr val="000000"/>
                  </a:solidFill>
                  <a:effectLst/>
                  <a:latin typeface="Times New Roman"/>
                  <a:ea typeface="Times New Roman"/>
                </a:rPr>
                <a:t>84</a:t>
              </a:r>
              <a:endParaRPr lang="en-US" sz="85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86123" y="2132732"/>
              <a:ext cx="0" cy="1917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/>
            <p:nvPr/>
          </p:nvCxnSpPr>
          <p:spPr>
            <a:xfrm rot="5400000">
              <a:off x="5368523" y="2913782"/>
              <a:ext cx="1188085" cy="1047115"/>
            </a:xfrm>
            <a:prstGeom prst="bentConnector4">
              <a:avLst>
                <a:gd name="adj1" fmla="val 11184"/>
                <a:gd name="adj2" fmla="val 112615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 flipH="1">
              <a:off x="7363058" y="1946677"/>
              <a:ext cx="198755" cy="1103630"/>
            </a:xfrm>
            <a:prstGeom prst="bentConnector4">
              <a:avLst>
                <a:gd name="adj1" fmla="val -114721"/>
                <a:gd name="adj2" fmla="val 88103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/>
            <p:nvPr/>
          </p:nvCxnSpPr>
          <p:spPr>
            <a:xfrm rot="16200000" flipH="1">
              <a:off x="7245901" y="3686894"/>
              <a:ext cx="462280" cy="227965"/>
            </a:xfrm>
            <a:prstGeom prst="bentConnector4">
              <a:avLst>
                <a:gd name="adj1" fmla="val 30518"/>
                <a:gd name="adj2" fmla="val 26925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618549"/>
            <a:ext cx="66389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9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is the purpose of algorithms engineering?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6800" y="2484967"/>
            <a:ext cx="6705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dirty="0" smtClean="0"/>
              <a:t>The purpose of algorithms engineering is to develop efficient algorithms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66800" y="3276600"/>
            <a:ext cx="6705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en-US" sz="2200" dirty="0" smtClean="0"/>
              <a:t>The efficiency of algorithms is measured in two ways: with respect to the efficiency of memory usage, and with respect to the use of time.</a:t>
            </a:r>
          </a:p>
        </p:txBody>
      </p:sp>
      <p:pic>
        <p:nvPicPr>
          <p:cNvPr id="6" name="ScreenCapture_8-6-2017 9.17.17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" y="2286000"/>
            <a:ext cx="7543800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4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can algorithms be used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look at time efficiency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7332" y="2381250"/>
            <a:ext cx="4199467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Given a 150 Mbps internet connect, how long will it take to download Visual Studios if VS is 1GB of information?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495799" y="3352800"/>
                <a:ext cx="4199467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𝐺𝐵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150×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𝑀𝐵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=6.6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66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799" y="3352800"/>
                <a:ext cx="4199467" cy="914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60"/>
          <a:stretch/>
        </p:blipFill>
        <p:spPr bwMode="auto">
          <a:xfrm>
            <a:off x="247941" y="2838450"/>
            <a:ext cx="4152609" cy="80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8650"/>
            <a:ext cx="91059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91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102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Growth of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Insertion-Sort(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48" y="2209800"/>
            <a:ext cx="5187252" cy="147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48" y="3783377"/>
            <a:ext cx="5955364" cy="277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14513"/>
            <a:ext cx="2879164" cy="242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33" y="1752600"/>
            <a:ext cx="5300134" cy="247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9600"/>
            <a:ext cx="8229600" cy="197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2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197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55" y="3962400"/>
            <a:ext cx="2591090" cy="2316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229600" cy="252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9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Order of growth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3251200"/>
            <a:ext cx="8153400" cy="1143000"/>
            <a:chOff x="457200" y="2514600"/>
            <a:chExt cx="8153400" cy="11430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946" b="70854"/>
            <a:stretch/>
          </p:blipFill>
          <p:spPr bwMode="auto">
            <a:xfrm>
              <a:off x="457200" y="2514600"/>
              <a:ext cx="745067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61977"/>
            <a:stretch/>
          </p:blipFill>
          <p:spPr bwMode="auto">
            <a:xfrm>
              <a:off x="1270000" y="2696650"/>
              <a:ext cx="7340600" cy="96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3505200" y="3407850"/>
            <a:ext cx="457200" cy="554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Jeffrey W. Holcomb, Ph.D.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email: jholcomb@udallas.edu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Textbook: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``Introduction to Algorithms, (Third Edition)'' by T.H.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Cormen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C.E.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Leiserson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R.L.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Rivest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Clifford Stein. </a:t>
            </a:r>
          </a:p>
          <a:p>
            <a:pPr marL="0" indent="0">
              <a:buNone/>
            </a:pPr>
            <a:r>
              <a:rPr lang="en-US" b="1" dirty="0" smtClean="0"/>
              <a:t>Optional Text:</a:t>
            </a:r>
            <a:r>
              <a:rPr lang="en-US" dirty="0" smtClean="0"/>
              <a:t> The Algorithm Design Manual, Steven S. </a:t>
            </a:r>
            <a:r>
              <a:rPr lang="en-US" dirty="0" err="1" smtClean="0"/>
              <a:t>Skiena</a:t>
            </a:r>
            <a:endParaRPr lang="en-US" dirty="0" smtClean="0"/>
          </a:p>
          <a:p>
            <a:pPr marL="1997075" indent="-1997075">
              <a:buNone/>
            </a:pPr>
            <a:r>
              <a:rPr lang="en-US" b="1" dirty="0" smtClean="0"/>
              <a:t>Suggested Reading </a:t>
            </a:r>
            <a:r>
              <a:rPr lang="en-US" b="1" dirty="0"/>
              <a:t>List:</a:t>
            </a:r>
            <a:r>
              <a:rPr lang="en-US" dirty="0"/>
              <a:t> </a:t>
            </a:r>
            <a:r>
              <a:rPr lang="en-US" i="1" dirty="0" smtClean="0"/>
              <a:t>On </a:t>
            </a:r>
            <a:r>
              <a:rPr lang="en-US" i="1" dirty="0"/>
              <a:t>Computable Numbers, with an Application to the </a:t>
            </a:r>
            <a:r>
              <a:rPr lang="en-US" i="1" dirty="0" err="1" smtClean="0"/>
              <a:t>Entscheidungsproblem</a:t>
            </a:r>
            <a:r>
              <a:rPr lang="en-US" dirty="0" smtClean="0"/>
              <a:t>, Alan Turing</a:t>
            </a:r>
          </a:p>
          <a:p>
            <a:pPr marL="1997075" indent="-1997075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i="1" dirty="0" err="1"/>
              <a:t>Ueber</a:t>
            </a:r>
            <a:r>
              <a:rPr lang="de-DE" i="1" dirty="0"/>
              <a:t> eine elementare Frage der </a:t>
            </a:r>
            <a:r>
              <a:rPr lang="de-DE" i="1" dirty="0" smtClean="0"/>
              <a:t>Mannigfaltigkeitslehre</a:t>
            </a:r>
            <a:r>
              <a:rPr lang="de-DE" dirty="0" smtClean="0"/>
              <a:t>, Georg Cantor</a:t>
            </a:r>
          </a:p>
          <a:p>
            <a:pPr marL="1997075" indent="-1997075">
              <a:buNone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Introduktion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Graph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Gary Chartrand, Ping Zhang</a:t>
            </a:r>
          </a:p>
          <a:p>
            <a:pPr marL="1997075" indent="-1997075">
              <a:buNone/>
            </a:pPr>
            <a:r>
              <a:rPr lang="de-DE" dirty="0"/>
              <a:t>	</a:t>
            </a:r>
            <a:r>
              <a:rPr lang="de-DE" i="1" dirty="0" smtClean="0"/>
              <a:t>Graph </a:t>
            </a:r>
            <a:r>
              <a:rPr lang="de-DE" i="1" dirty="0" err="1" smtClean="0"/>
              <a:t>Theory</a:t>
            </a:r>
            <a:r>
              <a:rPr lang="de-DE" dirty="0" smtClean="0"/>
              <a:t>, Frank </a:t>
            </a:r>
            <a:r>
              <a:rPr lang="de-DE" dirty="0" err="1" smtClean="0"/>
              <a:t>Harary</a:t>
            </a:r>
            <a:r>
              <a:rPr lang="de-DE" dirty="0" smtClean="0"/>
              <a:t>,</a:t>
            </a:r>
          </a:p>
          <a:p>
            <a:pPr marL="1997075" indent="-1997075">
              <a:buNone/>
            </a:pPr>
            <a:r>
              <a:rPr lang="de-DE" dirty="0"/>
              <a:t>	</a:t>
            </a:r>
            <a:r>
              <a:rPr lang="de-DE" i="1" dirty="0" smtClean="0"/>
              <a:t>Computers and </a:t>
            </a:r>
            <a:r>
              <a:rPr lang="de-DE" i="1" dirty="0" err="1" smtClean="0"/>
              <a:t>Intractability</a:t>
            </a:r>
            <a:r>
              <a:rPr lang="de-DE" dirty="0" smtClean="0"/>
              <a:t>, A Guide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of NP-</a:t>
            </a:r>
            <a:r>
              <a:rPr lang="de-DE" dirty="0" err="1" smtClean="0"/>
              <a:t>Completeness</a:t>
            </a:r>
            <a:r>
              <a:rPr lang="de-DE" dirty="0" smtClean="0"/>
              <a:t>, Michael R. </a:t>
            </a:r>
            <a:r>
              <a:rPr lang="de-DE" dirty="0" err="1" smtClean="0"/>
              <a:t>Garey</a:t>
            </a:r>
            <a:r>
              <a:rPr lang="de-DE" dirty="0" smtClean="0"/>
              <a:t>, David S. Johnson</a:t>
            </a:r>
          </a:p>
          <a:p>
            <a:pPr marL="1997075" indent="-1997075">
              <a:buNone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de-DE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de-DE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de-D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Edition, Michael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Sipser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4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Bubblesort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5695950" cy="190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95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198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600" y="2590800"/>
            <a:ext cx="6019800" cy="76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78000" y="3335865"/>
            <a:ext cx="6019800" cy="76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3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29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6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080000"/>
            <a:ext cx="6369460" cy="133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97249"/>
            <a:ext cx="6369459" cy="129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41144"/>
            <a:ext cx="6369460" cy="10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34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5726124" cy="295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67200"/>
            <a:ext cx="3810000" cy="154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06" y="5965110"/>
            <a:ext cx="6986588" cy="53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0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1"/>
            <a:ext cx="7086600" cy="117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7086600" cy="96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6324600" cy="154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94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199"/>
            <a:ext cx="4899238" cy="236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429000"/>
            <a:ext cx="3571923" cy="186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14800"/>
            <a:ext cx="2533650" cy="202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4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7032392" cy="305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4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1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Measuring Growth of Algorithms: terminology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7696200" cy="246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4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Jeffrey W. Holcomb</a:t>
            </a:r>
          </a:p>
          <a:p>
            <a:pPr marL="0" indent="0"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Objectives: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asymptotic notations, recurrences, algorithm analysis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divide and conquer algorithms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greedy algorithms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dynamic programming algorithms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graph algorithms, flow networks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understand NP-Completeness  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Topics: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Recurrence relations, Order notation. Divide and conquer, greedy methods, lower bounds, dynamic programming, linear programming, and inductive algorithms. Graph algorithms: Search techniques: DFS and BFS, Minimum spanning trees, Shortest path problems, Maximum flow problems, Matching, NP-completeness, Reductions. </a:t>
            </a: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Grades: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Assignments 10%;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 1 (35%);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 2 (35%) ; Class Project (20%)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7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Project</a:t>
            </a:r>
          </a:p>
          <a:p>
            <a:pPr lvl="1"/>
            <a:r>
              <a:rPr lang="en-US" dirty="0" smtClean="0"/>
              <a:t>Implement a Fractal method utilizing python and render the result performing python.</a:t>
            </a:r>
          </a:p>
          <a:p>
            <a:pPr lvl="2"/>
            <a:r>
              <a:rPr lang="en-US" dirty="0" smtClean="0"/>
              <a:t>Be able to present the rendered fractal by midterms</a:t>
            </a:r>
          </a:p>
          <a:p>
            <a:pPr lvl="2"/>
            <a:r>
              <a:rPr lang="en-US" dirty="0" smtClean="0"/>
              <a:t>Be able to perform at least one advanced operation upon the fractal by finals</a:t>
            </a:r>
          </a:p>
          <a:p>
            <a:pPr lvl="1"/>
            <a:r>
              <a:rPr lang="en-US" dirty="0" smtClean="0"/>
              <a:t>Your development is to be done in Visual Studios:</a:t>
            </a:r>
          </a:p>
          <a:p>
            <a:pPr lvl="2"/>
            <a:r>
              <a:rPr lang="en-US" dirty="0">
                <a:hlinkClick r:id="rId2"/>
              </a:rPr>
              <a:t>https://www.visualstudio.com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784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Project</a:t>
            </a:r>
          </a:p>
          <a:p>
            <a:pPr lvl="1"/>
            <a:r>
              <a:rPr lang="en-US" dirty="0" smtClean="0"/>
              <a:t>Your are required to program in python:</a:t>
            </a:r>
          </a:p>
          <a:p>
            <a:pPr lvl="2"/>
            <a:r>
              <a:rPr lang="en-US" dirty="0">
                <a:hlinkClick r:id="rId2"/>
              </a:rPr>
              <a:t>https://www.python.org/downloads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Note: Visual Studio has a python extension!!!</a:t>
            </a:r>
          </a:p>
          <a:p>
            <a:pPr lvl="1"/>
            <a:r>
              <a:rPr lang="en-US" dirty="0" smtClean="0"/>
              <a:t>To visualize your work, download and install the Panda3D game engine:</a:t>
            </a:r>
          </a:p>
          <a:p>
            <a:pPr lvl="2"/>
            <a:r>
              <a:rPr lang="en-US" dirty="0">
                <a:hlinkClick r:id="rId3"/>
              </a:rPr>
              <a:t>http://www.panda3d.org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576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 smtClean="0"/>
              <a:t>Class Project</a:t>
            </a:r>
          </a:p>
          <a:p>
            <a:pPr lvl="1"/>
            <a:endParaRPr lang="en-US" dirty="0" smtClean="0"/>
          </a:p>
        </p:txBody>
      </p:sp>
      <p:pic>
        <p:nvPicPr>
          <p:cNvPr id="4" name="ScreenCapture_8-14-2017 7.56.26 P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2098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7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Student Introductions: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Name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Year {freshman, sophomore, junior, senior}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pPr lvl="1"/>
            <a:r>
              <a:rPr lang="en-US" dirty="0" smtClean="0"/>
              <a:t>Name: Jeffrey W. Holcomb, Ph.D.</a:t>
            </a:r>
          </a:p>
          <a:p>
            <a:pPr lvl="1"/>
            <a:r>
              <a:rPr lang="en-US" dirty="0" smtClean="0"/>
              <a:t>Employer: Lockheed Martin</a:t>
            </a:r>
          </a:p>
          <a:p>
            <a:pPr lvl="1"/>
            <a:r>
              <a:rPr lang="en-US" dirty="0" smtClean="0"/>
              <a:t>Job: I am an algorithms engineers for Lockheed Martin out at the Fort Worth campus.</a:t>
            </a:r>
          </a:p>
          <a:p>
            <a:pPr lvl="1"/>
            <a:r>
              <a:rPr lang="en-US" dirty="0" smtClean="0"/>
              <a:t>Research Interests: computational geometry, complexity theory, quantum logic, game theory, computer vision, computer animation, AI,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Uniquely UD</a:t>
            </a:r>
          </a:p>
          <a:p>
            <a:pPr lvl="1"/>
            <a:r>
              <a:rPr lang="en-US" dirty="0" smtClean="0"/>
              <a:t>Who has heard of active and passive intellect (Plato)?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200402"/>
            <a:ext cx="8229600" cy="160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Passive Intellect:</a:t>
            </a:r>
          </a:p>
          <a:p>
            <a:pPr lvl="1"/>
            <a:r>
              <a:rPr lang="en-US" dirty="0" smtClean="0"/>
              <a:t>That which provides the potential to understand</a:t>
            </a:r>
          </a:p>
          <a:p>
            <a:pPr lvl="2"/>
            <a:r>
              <a:rPr lang="en-US" dirty="0" smtClean="0"/>
              <a:t>Mathematical formulations/data structures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800602"/>
            <a:ext cx="8229600" cy="160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Active Intellect:</a:t>
            </a:r>
          </a:p>
          <a:p>
            <a:pPr lvl="1"/>
            <a:r>
              <a:rPr lang="en-US" dirty="0" smtClean="0"/>
              <a:t>That which performs the understanding</a:t>
            </a:r>
          </a:p>
          <a:p>
            <a:pPr lvl="2"/>
            <a:r>
              <a:rPr lang="en-US" dirty="0" smtClean="0"/>
              <a:t>Algorithms/programs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7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454</Words>
  <Application>Microsoft Office PowerPoint</Application>
  <PresentationFormat>On-screen Show (4:3)</PresentationFormat>
  <Paragraphs>90</Paragraphs>
  <Slides>28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W. Holcomb</dc:creator>
  <cp:lastModifiedBy>Jeffrey W. Holcomb</cp:lastModifiedBy>
  <cp:revision>63</cp:revision>
  <dcterms:created xsi:type="dcterms:W3CDTF">2017-07-25T01:51:47Z</dcterms:created>
  <dcterms:modified xsi:type="dcterms:W3CDTF">2017-08-23T00:23:05Z</dcterms:modified>
</cp:coreProperties>
</file>